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1" r:id="rId3"/>
    <p:sldId id="584" r:id="rId4"/>
    <p:sldId id="592" r:id="rId5"/>
    <p:sldId id="574" r:id="rId6"/>
    <p:sldId id="585" r:id="rId7"/>
    <p:sldId id="435" r:id="rId8"/>
    <p:sldId id="591" r:id="rId9"/>
    <p:sldId id="577" r:id="rId10"/>
    <p:sldId id="489" r:id="rId11"/>
    <p:sldId id="590" r:id="rId12"/>
    <p:sldId id="593" r:id="rId13"/>
    <p:sldId id="394" r:id="rId14"/>
    <p:sldId id="452" r:id="rId15"/>
    <p:sldId id="586" r:id="rId16"/>
    <p:sldId id="316" r:id="rId17"/>
    <p:sldId id="587" r:id="rId18"/>
    <p:sldId id="594" r:id="rId19"/>
    <p:sldId id="5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on Dailey, Susan" initials="ADS" lastIdx="11" clrIdx="0">
    <p:extLst>
      <p:ext uri="{19B8F6BF-5375-455C-9EA6-DF929625EA0E}">
        <p15:presenceInfo xmlns:p15="http://schemas.microsoft.com/office/powerpoint/2012/main" userId="S::sadailey@ad.unc.edu::ae3b5744-6b73-4ec2-b22c-baf2f828db00" providerId="AD"/>
      </p:ext>
    </p:extLst>
  </p:cmAuthor>
  <p:cmAuthor id="2" name="Brewer, Noel T" initials="BNT" lastIdx="4" clrIdx="1">
    <p:extLst>
      <p:ext uri="{19B8F6BF-5375-455C-9EA6-DF929625EA0E}">
        <p15:presenceInfo xmlns:p15="http://schemas.microsoft.com/office/powerpoint/2012/main" userId="S::ntbrewer@ad.unc.edu::99836928-d746-495f-85a8-4c0f02282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433"/>
    <a:srgbClr val="CDEDF9"/>
    <a:srgbClr val="F9DB0E"/>
    <a:srgbClr val="A7DCEA"/>
    <a:srgbClr val="207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82403-4768-4D81-9F19-93CB12BDE01F}" v="68" dt="2025-08-11T19:27:42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85695" autoAdjust="0"/>
  </p:normalViewPr>
  <p:slideViewPr>
    <p:cSldViewPr snapToGrid="0" snapToObjects="1">
      <p:cViewPr varScale="1">
        <p:scale>
          <a:sx n="135" d="100"/>
          <a:sy n="135" d="100"/>
        </p:scale>
        <p:origin x="75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9C570A-AF33-4C52-AA89-9C3BE692D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C0C0C-E839-4D91-9F1E-D4F1562D41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DC14-CCAB-408C-BCEE-537F1DAC178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7244C-0AB3-4651-8DF9-A65E88384F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3B93-F6B0-4572-946E-1708E1E0B7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A5D9-C3EE-40BD-AB55-05A3C232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132D-1821-9A49-AB7D-74CBA794626B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1376-1C6C-3647-9530-B11ECBA8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61376-1C6C-3647-9530-B11ECBA86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711200"/>
            <a:ext cx="6319837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48DDE-52B3-41F2-BE26-3A2B637EDE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61376-1C6C-3647-9530-B11ECBA865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0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711200"/>
            <a:ext cx="6319837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48DDE-52B3-41F2-BE26-3A2B637EDE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98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0B8A-46B8-4A3F-9B01-7FEE57C2CD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0B8A-46B8-4A3F-9B01-7FEE57C2C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0B8A-46B8-4A3F-9B01-7FEE57C2C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61376-1C6C-3647-9530-B11ECBA865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C699D-32E7-4144-BE86-21711433C23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855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0B8A-46B8-4A3F-9B01-7FEE57C2CD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61376-1C6C-3647-9530-B11ECBA865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711200"/>
            <a:ext cx="6319837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C1E48DDE-52B3-41F2-BE26-3A2B637EDE4C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89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6457" indent="-29479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9166" indent="-23583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0831" indent="-23583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2497" indent="-23583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4162" indent="-235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5829" indent="-235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7495" indent="-235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9161" indent="-235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33237">
              <a:defRPr/>
            </a:pPr>
            <a:fld id="{1E20F4F3-EC4C-4315-98F1-2CAC3E684AFA}" type="slidenum">
              <a:rPr lang="en-US" altLang="en-US">
                <a:solidFill>
                  <a:prstClr val="black"/>
                </a:solidFill>
              </a:rPr>
              <a:pPr defTabSz="933237">
                <a:defRPr/>
              </a:pPr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5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532965"/>
            <a:ext cx="5523564" cy="2887233"/>
          </a:xfrm>
          <a:effectLst/>
        </p:spPr>
        <p:txBody>
          <a:bodyPr/>
          <a:lstStyle>
            <a:lvl1pPr>
              <a:defRPr sz="5000" baseline="0">
                <a:solidFill>
                  <a:srgbClr val="F9DB0E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4581600"/>
            <a:ext cx="10572000" cy="434974"/>
          </a:xfrm>
          <a:effectLst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35E347-D8ED-BD4B-8779-18A1E0442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9051" y="282575"/>
            <a:ext cx="2182874" cy="618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150" y="2738075"/>
            <a:ext cx="10571998" cy="970450"/>
          </a:xfrm>
          <a:noFill/>
          <a:ln w="47625">
            <a:noFill/>
          </a:ln>
          <a:effectLst/>
        </p:spPr>
        <p:txBody>
          <a:bodyPr/>
          <a:lstStyle>
            <a:lvl1pPr>
              <a:defRPr baseline="0">
                <a:solidFill>
                  <a:srgbClr val="F9DB0E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 anchorCtr="0"/>
          <a:lstStyle>
            <a:lvl1pP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1095" y="6410812"/>
            <a:ext cx="814508" cy="331932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38A0F-4F25-C64E-ADFC-F3E64A3B7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anchor="t" anchorCtr="0">
            <a:normAutofit/>
          </a:bodyPr>
          <a:lstStyle>
            <a:lvl1pP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B5777A-8739-3645-9B22-1C6BCB89F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solidFill>
            <a:schemeClr val="accent3"/>
          </a:solidFill>
          <a:effectLst/>
        </p:spPr>
        <p:txBody>
          <a:bodyPr anchor="t" anchorCtr="0">
            <a:normAutofit/>
          </a:bodyPr>
          <a:lstStyle>
            <a:lvl1pP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06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anchor="t" anchorCtr="0"/>
          <a:lstStyle>
            <a:lvl1pP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anchor="t" anchorCtr="0"/>
          <a:lstStyle>
            <a:lvl1pP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14CA-922D-4F62-A218-678A20EB4E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955BF6-DD9B-4096-980F-2D58B82B31C4}"/>
              </a:ext>
            </a:extLst>
          </p:cNvPr>
          <p:cNvSpPr txBox="1">
            <a:spLocks/>
          </p:cNvSpPr>
          <p:nvPr userDrawn="1"/>
        </p:nvSpPr>
        <p:spPr>
          <a:xfrm>
            <a:off x="11249879" y="6410812"/>
            <a:ext cx="809142" cy="3319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50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0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6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eX-D142UQHtMiw8ddW77-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311B-3DBA-5B4D-A6F0-E36FE47E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604214"/>
            <a:ext cx="9319651" cy="2887233"/>
          </a:xfrm>
        </p:spPr>
        <p:txBody>
          <a:bodyPr/>
          <a:lstStyle/>
          <a:p>
            <a:r>
              <a:rPr lang="en-US" dirty="0"/>
              <a:t>Improving Prescribers’ </a:t>
            </a:r>
            <a:br>
              <a:rPr lang="en-US" dirty="0"/>
            </a:br>
            <a:r>
              <a:rPr lang="en-US" dirty="0"/>
              <a:t>HPV Vaccine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324B6-45A1-1146-B23F-E869D214D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4652849"/>
            <a:ext cx="10572000" cy="4349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Tips for IQIP consultants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B3FA5F62-F0A2-5A42-98B6-DD4F775B2295}"/>
              </a:ext>
            </a:extLst>
          </p:cNvPr>
          <p:cNvSpPr txBox="1">
            <a:spLocks/>
          </p:cNvSpPr>
          <p:nvPr/>
        </p:nvSpPr>
        <p:spPr>
          <a:xfrm>
            <a:off x="810000" y="6190688"/>
            <a:ext cx="7143266" cy="3122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800" dirty="0"/>
              <a:t>Training funded by the Centers for Disease Control and Prevention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2079789F-3E2B-7242-B306-9214A46680DB}"/>
              </a:ext>
            </a:extLst>
          </p:cNvPr>
          <p:cNvSpPr txBox="1">
            <a:spLocks/>
          </p:cNvSpPr>
          <p:nvPr/>
        </p:nvSpPr>
        <p:spPr>
          <a:xfrm>
            <a:off x="8395858" y="6190688"/>
            <a:ext cx="2650611" cy="434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800" dirty="0"/>
              <a:t>Developed by hpvIQ.org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C4AA5E6-4B41-4041-A986-04F666DE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701" y="6471773"/>
            <a:ext cx="707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rgbClr val="CDEDF9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rgbClr val="CDEDF9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70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EEBD-2E43-4455-89A9-460C60EE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Prescriber recommendations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B3998-7371-497D-AC11-BA6C6EB1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D9C50E-733D-4937-8D5F-D66B52449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indent="3175">
              <a:buNone/>
            </a:pPr>
            <a:r>
              <a:rPr lang="en-US" dirty="0"/>
              <a:t>You can help prescribers understand the large impact of their recommendation</a:t>
            </a:r>
          </a:p>
          <a:p>
            <a:pPr marL="0" indent="3175">
              <a:buNone/>
            </a:pPr>
            <a:r>
              <a:rPr lang="en-US" dirty="0"/>
              <a:t>Prescriber recommendations are more powerful than</a:t>
            </a:r>
          </a:p>
          <a:p>
            <a:pPr marL="511175" indent="-282575"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2000" dirty="0"/>
              <a:t>Parents’ vaccination beliefs</a:t>
            </a:r>
          </a:p>
          <a:p>
            <a:pPr marL="511175" indent="-282575"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2000" dirty="0"/>
              <a:t>Ethnicity</a:t>
            </a:r>
          </a:p>
          <a:p>
            <a:pPr marL="511175" indent="-282575"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2000" dirty="0"/>
              <a:t>Education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95053-A261-4499-8055-CF0095863A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pPr marL="0" lvl="1" indent="0" algn="ctr">
              <a:buNone/>
            </a:pPr>
            <a:r>
              <a:rPr lang="en-US" sz="2600" dirty="0">
                <a:solidFill>
                  <a:schemeClr val="accent1"/>
                </a:solidFill>
              </a:rPr>
              <a:t>Impact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Prescriber recommendations have a big impact on HPV vaccination coverage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47% vaccinated with no recommendation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75% vaccinated </a:t>
            </a:r>
            <a:r>
              <a:rPr lang="en-US" sz="2000" u="sng" dirty="0">
                <a:solidFill>
                  <a:schemeClr val="accent1"/>
                </a:solidFill>
              </a:rPr>
              <a:t>with</a:t>
            </a:r>
            <a:r>
              <a:rPr lang="en-US" sz="2000" dirty="0">
                <a:solidFill>
                  <a:schemeClr val="accent1"/>
                </a:solidFill>
              </a:rPr>
              <a:t> a recommendation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B04A3-9D9C-480C-A46D-5846A4DD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" y="6097578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National Immunization Survey—</a:t>
            </a:r>
            <a:r>
              <a:rPr lang="fr-FR" sz="1400" dirty="0" err="1">
                <a:solidFill>
                  <a:schemeClr val="tx2"/>
                </a:solidFill>
                <a:latin typeface="+mn-lt"/>
                <a:ea typeface="+mn-ea"/>
              </a:rPr>
              <a:t>Teen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, 2019. Elam-Evans, et al., 2019, </a:t>
            </a:r>
            <a:r>
              <a:rPr lang="fr-FR" sz="1400" i="1" dirty="0">
                <a:solidFill>
                  <a:schemeClr val="tx2"/>
                </a:solidFill>
                <a:latin typeface="+mn-lt"/>
                <a:ea typeface="+mn-ea"/>
              </a:rPr>
              <a:t>MMWR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  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D12E2-8136-B335-5C66-ECC9159C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22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FEF7C-6DA9-4E64-8453-9F88E566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Skills building</a:t>
            </a:r>
          </a:p>
        </p:txBody>
      </p:sp>
    </p:spTree>
    <p:extLst>
      <p:ext uri="{BB962C8B-B14F-4D97-AF65-F5344CB8AC3E}">
        <p14:creationId xmlns:p14="http://schemas.microsoft.com/office/powerpoint/2010/main" val="167596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D9C50E-733D-4937-8D5F-D66B52449F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778000"/>
            <a:ext cx="52832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The flyer on the right includes the steps from the Announcement Approach to recommending adolescent vaccination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This approach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Saves time for prescribers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Increases patient and prescriber satisfaction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Increases vaccine uptake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C1169-741A-4685-9A93-954D6DB7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" y="6090501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Brewer, et al., 2017, </a:t>
            </a:r>
            <a:r>
              <a:rPr lang="fr-FR" sz="1400" i="1" dirty="0">
                <a:solidFill>
                  <a:schemeClr val="tx2"/>
                </a:solidFill>
                <a:latin typeface="+mn-lt"/>
                <a:ea typeface="+mn-ea"/>
              </a:rPr>
              <a:t>Pediatrics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. Malo, et al., 2018, </a:t>
            </a:r>
            <a:r>
              <a:rPr lang="fr-FR" sz="1400" i="1" dirty="0">
                <a:solidFill>
                  <a:schemeClr val="tx2"/>
                </a:solidFill>
                <a:latin typeface="+mn-lt"/>
                <a:ea typeface="+mn-ea"/>
              </a:rPr>
              <a:t>Implementation Science</a:t>
            </a:r>
            <a:r>
              <a:rPr lang="fr-FR" sz="1400" dirty="0">
                <a:solidFill>
                  <a:schemeClr val="tx2"/>
                </a:solidFill>
                <a:latin typeface="+mn-lt"/>
                <a:ea typeface="+mn-ea"/>
              </a:rPr>
              <a:t>.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7559D3A-DE56-459C-85F7-20B997C3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80139F-9938-4BCB-B49D-44306C1332F7}"/>
              </a:ext>
            </a:extLst>
          </p:cNvPr>
          <p:cNvSpPr txBox="1">
            <a:spLocks/>
          </p:cNvSpPr>
          <p:nvPr/>
        </p:nvSpPr>
        <p:spPr>
          <a:xfrm>
            <a:off x="810000" y="482813"/>
            <a:ext cx="10571998" cy="106976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Share steps for effective 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5AF18-4157-4C9D-B6E0-B374E6A2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00" y="878421"/>
            <a:ext cx="4035971" cy="5212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E32FE-3CEC-EA22-97D2-E4724765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1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E98526-005E-4F18-AAA1-DDB1D9CC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00" y="920199"/>
            <a:ext cx="4035971" cy="52120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7053B3-2036-4D42-8B3E-CE706CAC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950836"/>
            <a:ext cx="10571998" cy="5963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Step 1. </a:t>
            </a:r>
            <a:r>
              <a:rPr lang="en-US" b="1" dirty="0"/>
              <a:t>Use a</a:t>
            </a:r>
            <a:r>
              <a:rPr lang="en-US" dirty="0">
                <a:solidFill>
                  <a:schemeClr val="bg1"/>
                </a:solidFill>
              </a:rPr>
              <a:t> presumptive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announcement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EB7229-AA07-4752-9F26-EBD8BDCF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54915"/>
            <a:ext cx="5801823" cy="435133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>
                <a:cs typeface="Arial" panose="020B0604020202020204" pitchFamily="34" charset="0"/>
              </a:rPr>
              <a:t>A presumptive announcement assumes a family is ready to vaccinate</a:t>
            </a:r>
          </a:p>
          <a:p>
            <a:pPr marL="0" indent="0">
              <a:buNone/>
            </a:pPr>
            <a:r>
              <a:rPr lang="en-US" sz="10400" dirty="0">
                <a:cs typeface="Arial" panose="020B0604020202020204" pitchFamily="34" charset="0"/>
              </a:rPr>
              <a:t>The prescriber should treat HPV vaccine just like the others they have provided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8000" dirty="0">
                <a:cs typeface="Arial" panose="020B0604020202020204" pitchFamily="34" charset="0"/>
              </a:rPr>
              <a:t>Focus on diseases, not vaccines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8000" dirty="0">
                <a:cs typeface="Arial" panose="020B0604020202020204" pitchFamily="34" charset="0"/>
              </a:rPr>
              <a:t>Put HPV cancers in the middle of the list to normalize HPV vaccine and focus on cancer prevention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8000" dirty="0">
                <a:cs typeface="Arial" panose="020B0604020202020204" pitchFamily="34" charset="0"/>
              </a:rPr>
              <a:t>Emphasize same-day vaccination</a:t>
            </a:r>
          </a:p>
          <a:p>
            <a:pPr marL="1588" indent="0">
              <a:spcBef>
                <a:spcPts val="0"/>
              </a:spcBef>
              <a:spcAft>
                <a:spcPts val="2400"/>
              </a:spcAft>
              <a:buClr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88E8A4-0CC7-4F96-8007-2C6D001B7F5A}"/>
              </a:ext>
            </a:extLst>
          </p:cNvPr>
          <p:cNvSpPr/>
          <p:nvPr/>
        </p:nvSpPr>
        <p:spPr>
          <a:xfrm>
            <a:off x="6976272" y="2057735"/>
            <a:ext cx="2291036" cy="1972849"/>
          </a:xfrm>
          <a:prstGeom prst="ellipse">
            <a:avLst/>
          </a:prstGeom>
          <a:gradFill flip="none" rotWithShape="1">
            <a:gsLst>
              <a:gs pos="48000">
                <a:srgbClr val="EBF8FD">
                  <a:alpha val="0"/>
                </a:srgbClr>
              </a:gs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0200000" scaled="0"/>
            <a:tileRect/>
          </a:gradFill>
          <a:ln>
            <a:solidFill>
              <a:srgbClr val="F9DB0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4C54A70-A5C3-4343-AFE7-9CD166A6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C4638-0018-ED55-C9F9-6240B1901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29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How to give a presumptive announcement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816" y="1828800"/>
            <a:ext cx="918285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  <a:t>Note </a:t>
            </a:r>
            <a:r>
              <a:rPr 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child’s age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  <a:t>Announce children this age are </a:t>
            </a:r>
            <a:r>
              <a:rPr 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due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  <a:t> for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  <a:t>vaccines that prevent several diseases,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  <a:t>placing HPV cancers in </a:t>
            </a:r>
            <a:r>
              <a:rPr 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middle of list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Arial" panose="020B0604020202020204" pitchFamily="34" charset="0"/>
              </a:rPr>
              <a:t>Say you will vaccinate </a:t>
            </a:r>
            <a:r>
              <a:rPr 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315200" y="2193077"/>
            <a:ext cx="4191990" cy="3278312"/>
          </a:xfrm>
          <a:prstGeom prst="wedgeEllipseCallout">
            <a:avLst>
              <a:gd name="adj1" fmla="val -52865"/>
              <a:gd name="adj2" fmla="val 33845"/>
            </a:avLst>
          </a:prstGeom>
          <a:solidFill>
            <a:srgbClr val="CDEDF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>
                <a:solidFill>
                  <a:schemeClr val="accent1"/>
                </a:solidFill>
              </a:rPr>
              <a:t>Now that Sophia is 11, she’s due for 3 vaccines to protect against meningitis, HPV cancers, and pertussis. We’ll give them at the end of the visit.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798C9-79F1-4E1B-BA6C-E86ABD0B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" y="6102368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</a:rPr>
              <a:t>Slide adapted from the Announcement Approach Training, courtesy of Dr. Brewer 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BC5A3-72B1-4EC6-9896-61EC6028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1BE3D-93B1-00D6-0EA1-0F40936A1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0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7053B3-2036-4D42-8B3E-CE706CAC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448056"/>
            <a:ext cx="10571998" cy="1534644"/>
          </a:xfrm>
        </p:spPr>
        <p:txBody>
          <a:bodyPr>
            <a:normAutofit/>
          </a:bodyPr>
          <a:lstStyle/>
          <a:p>
            <a:r>
              <a:rPr lang="en-US" sz="2400" b="0" i="1" dirty="0">
                <a:solidFill>
                  <a:schemeClr val="bg1"/>
                </a:solidFill>
              </a:rPr>
              <a:t>If a parent is hesitant...</a:t>
            </a:r>
            <a:br>
              <a:rPr lang="en-US" sz="3100" b="0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Step 2. A</a:t>
            </a:r>
            <a:r>
              <a:rPr lang="en-US" dirty="0">
                <a:solidFill>
                  <a:schemeClr val="bg1"/>
                </a:solidFill>
              </a:rPr>
              <a:t>sk for their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main concern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EB7229-AA07-4752-9F26-EBD8BDCF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39438"/>
            <a:ext cx="5801823" cy="34749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Some parents will have questions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But h</a:t>
            </a:r>
            <a:r>
              <a:rPr lang="en-US" dirty="0"/>
              <a:t>esitancy doesn’t mean no</a:t>
            </a:r>
            <a:endParaRPr 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Ask what their </a:t>
            </a:r>
            <a:r>
              <a:rPr lang="en-US" sz="2000" b="1" dirty="0"/>
              <a:t>main</a:t>
            </a:r>
            <a:r>
              <a:rPr lang="en-US" sz="2000" dirty="0"/>
              <a:t> concern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Use a research-tested message to address hesitant parents</a:t>
            </a:r>
          </a:p>
          <a:p>
            <a:pPr marL="625475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88" indent="0">
              <a:spcBef>
                <a:spcPts val="0"/>
              </a:spcBef>
              <a:spcAft>
                <a:spcPts val="2400"/>
              </a:spcAft>
              <a:buClr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1CC7079-CEFF-4773-8AA8-904694B4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36431-9753-4684-B0BC-AB2E10E02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05" y="906553"/>
            <a:ext cx="4035971" cy="52120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81DDD3-1DBD-4C7B-B001-ECE9DD8CC5D8}"/>
              </a:ext>
            </a:extLst>
          </p:cNvPr>
          <p:cNvSpPr/>
          <p:nvPr/>
        </p:nvSpPr>
        <p:spPr>
          <a:xfrm>
            <a:off x="9114085" y="2221293"/>
            <a:ext cx="2091847" cy="1860115"/>
          </a:xfrm>
          <a:prstGeom prst="ellipse">
            <a:avLst/>
          </a:prstGeom>
          <a:gradFill flip="none" rotWithShape="1">
            <a:gsLst>
              <a:gs pos="48000">
                <a:srgbClr val="EBF8FD">
                  <a:alpha val="0"/>
                </a:srgbClr>
              </a:gs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0200000" scaled="0"/>
            <a:tileRect/>
          </a:gradFill>
          <a:ln>
            <a:solidFill>
              <a:srgbClr val="F9DB0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8E676-F37B-8F68-A16C-E4939D18E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66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0000" y="448056"/>
            <a:ext cx="10571998" cy="1380744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Use research-tested messages </a:t>
            </a:r>
            <a:br>
              <a:rPr lang="en-US" dirty="0"/>
            </a:br>
            <a:r>
              <a:rPr lang="en-US" dirty="0"/>
              <a:t>for hesitant parents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7BDA-2D38-4990-8122-E240E9DA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1828800"/>
            <a:ext cx="5183343" cy="3390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The messages were tested in research with ~1,200 parents</a:t>
            </a:r>
          </a:p>
          <a:p>
            <a:r>
              <a:rPr lang="en-US" sz="2000" dirty="0"/>
              <a:t>These messages are short so you can remember the main points </a:t>
            </a:r>
          </a:p>
          <a:p>
            <a:r>
              <a:rPr lang="en-US" sz="2000" dirty="0"/>
              <a:t>Build on these based on what you know about HPV vaccination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452D1-B030-4B57-9007-C8430910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891" y="895276"/>
            <a:ext cx="4032504" cy="5201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6B165-8C97-4D39-A546-1411286F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" y="6096996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it-IT" sz="1400" dirty="0">
                <a:solidFill>
                  <a:schemeClr val="tx2"/>
                </a:solidFill>
                <a:latin typeface="+mn-lt"/>
                <a:ea typeface="+mn-ea"/>
              </a:rPr>
              <a:t>Shah, et al., 2019, </a:t>
            </a:r>
            <a:r>
              <a:rPr lang="it-IT" sz="1400" i="1" dirty="0">
                <a:solidFill>
                  <a:schemeClr val="tx2"/>
                </a:solidFill>
                <a:latin typeface="+mn-lt"/>
                <a:ea typeface="+mn-ea"/>
              </a:rPr>
              <a:t>Pediatrics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5990D8B-00E2-4C13-8FC1-A0654E50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7732B-5431-C315-98C9-AE794D55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83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D05485-9BE9-4BEB-B41B-96498A6B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099" y="884915"/>
            <a:ext cx="4035971" cy="52120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7053B3-2036-4D42-8B3E-CE706CAC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8670"/>
          </a:xfrm>
        </p:spPr>
        <p:txBody>
          <a:bodyPr>
            <a:normAutofit/>
          </a:bodyPr>
          <a:lstStyle/>
          <a:p>
            <a:r>
              <a:rPr lang="en-US" sz="2600" b="0" i="1" dirty="0">
                <a:solidFill>
                  <a:schemeClr val="bg1"/>
                </a:solidFill>
              </a:rPr>
              <a:t>If you hear “no”…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/>
              <a:t>Step 3. </a:t>
            </a:r>
            <a:r>
              <a:rPr lang="en-US" dirty="0">
                <a:solidFill>
                  <a:schemeClr val="bg1"/>
                </a:solidFill>
              </a:rPr>
              <a:t>Try again another day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EB7229-AA07-4752-9F26-EBD8BDCF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85210"/>
            <a:ext cx="5801823" cy="38291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Almost 70% of parents who initially declined later consent to HPV vaccination</a:t>
            </a:r>
          </a:p>
          <a:p>
            <a:pPr marL="46355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45% report getting HPV vaccine at a later visit</a:t>
            </a:r>
          </a:p>
          <a:p>
            <a:pPr marL="46355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24% plan to in the next year</a:t>
            </a:r>
          </a:p>
          <a:p>
            <a:pPr marL="46355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A recommendation at a follow-up visit increases vaccination</a:t>
            </a:r>
            <a:endParaRPr lang="en-US" sz="2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57DE06-7DE9-4222-A21F-170DAD60E082}"/>
              </a:ext>
            </a:extLst>
          </p:cNvPr>
          <p:cNvSpPr/>
          <p:nvPr/>
        </p:nvSpPr>
        <p:spPr>
          <a:xfrm>
            <a:off x="9114085" y="3827965"/>
            <a:ext cx="2091847" cy="1860115"/>
          </a:xfrm>
          <a:prstGeom prst="ellipse">
            <a:avLst/>
          </a:prstGeom>
          <a:gradFill flip="none" rotWithShape="1">
            <a:gsLst>
              <a:gs pos="48000">
                <a:srgbClr val="EBF8FD">
                  <a:alpha val="0"/>
                </a:srgbClr>
              </a:gs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0200000" scaled="0"/>
            <a:tileRect/>
          </a:gradFill>
          <a:ln>
            <a:solidFill>
              <a:srgbClr val="F9DB0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C1687-677D-44E9-B66C-CDBDACCD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9073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</a:rPr>
              <a:t>Survey of 494 parents of US adolescents. Kornides, et al., 2018, </a:t>
            </a:r>
            <a:r>
              <a:rPr lang="en-US" sz="1400" i="1" dirty="0">
                <a:solidFill>
                  <a:schemeClr val="tx2"/>
                </a:solidFill>
                <a:latin typeface="+mn-lt"/>
                <a:ea typeface="+mn-ea"/>
              </a:rPr>
              <a:t>Academic Pediatrics   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6ACADD-FD2E-4600-BF9E-0EEF8827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7459C-C834-1597-CFAD-951197FE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15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FEF7C-6DA9-4E64-8453-9F88E566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The Announcement Approach Training</a:t>
            </a:r>
          </a:p>
        </p:txBody>
      </p:sp>
    </p:spTree>
    <p:extLst>
      <p:ext uri="{BB962C8B-B14F-4D97-AF65-F5344CB8AC3E}">
        <p14:creationId xmlns:p14="http://schemas.microsoft.com/office/powerpoint/2010/main" val="381261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60F2-37A9-4A70-800D-E716B9AE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Announcement Approach Training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0821CC-A10F-4225-ABC7-573EE99B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/>
              <a:t>A 1-hour training is available </a:t>
            </a:r>
            <a:br>
              <a:rPr lang="en-US" sz="10400" dirty="0"/>
            </a:br>
            <a:r>
              <a:rPr lang="en-US" sz="10400" dirty="0"/>
              <a:t>for vaccine prescribers</a:t>
            </a:r>
          </a:p>
          <a:p>
            <a:r>
              <a:rPr lang="en-US" sz="8000" dirty="0"/>
              <a:t>In-clinic or live webinar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10400" dirty="0"/>
              <a:t>Sections of the training</a:t>
            </a:r>
          </a:p>
          <a:p>
            <a:r>
              <a:rPr lang="en-US" sz="8000" dirty="0"/>
              <a:t>Review evidence on HPV vaccination</a:t>
            </a:r>
          </a:p>
          <a:p>
            <a:r>
              <a:rPr lang="en-US" sz="8000" dirty="0"/>
              <a:t>Build skills to use the approach</a:t>
            </a:r>
          </a:p>
          <a:p>
            <a:r>
              <a:rPr lang="en-US" sz="8000" dirty="0"/>
              <a:t>Demonstration and practice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800" dirty="0"/>
          </a:p>
          <a:p>
            <a:pPr marL="0" indent="0">
              <a:buNone/>
            </a:pPr>
            <a:r>
              <a:rPr lang="en-US" sz="10400" dirty="0"/>
              <a:t>Training slides and scripts are </a:t>
            </a:r>
            <a:r>
              <a:rPr lang="en-US" sz="10400" dirty="0">
                <a:solidFill>
                  <a:srgbClr val="333433"/>
                </a:solidFill>
              </a:rPr>
              <a:t>available</a:t>
            </a:r>
            <a:r>
              <a:rPr lang="en-US" sz="10400" dirty="0"/>
              <a:t> at hpvIQ.org </a:t>
            </a:r>
          </a:p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1F3B520-F91B-4BBE-8973-7E864FCF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9724D-36E6-46BB-89AA-2E281B6C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" b="39748"/>
          <a:stretch/>
        </p:blipFill>
        <p:spPr>
          <a:xfrm>
            <a:off x="8017601" y="3285118"/>
            <a:ext cx="2967820" cy="19181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E0E8C4-7391-4E96-864E-2AA95AE81258}"/>
              </a:ext>
            </a:extLst>
          </p:cNvPr>
          <p:cNvGrpSpPr/>
          <p:nvPr/>
        </p:nvGrpSpPr>
        <p:grpSpPr>
          <a:xfrm>
            <a:off x="8478649" y="1670273"/>
            <a:ext cx="1891781" cy="1315783"/>
            <a:chOff x="7696201" y="1003043"/>
            <a:chExt cx="3019425" cy="22402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0D9503-FC4D-4985-8E45-428223891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302" b="459"/>
            <a:stretch/>
          </p:blipFill>
          <p:spPr>
            <a:xfrm>
              <a:off x="7696201" y="1003043"/>
              <a:ext cx="3019425" cy="1275281"/>
            </a:xfrm>
            <a:prstGeom prst="rect">
              <a:avLst/>
            </a:prstGeom>
          </p:spPr>
        </p:pic>
        <p:pic>
          <p:nvPicPr>
            <p:cNvPr id="9" name="Picture 2" descr="Image result for podium clip art">
              <a:extLst>
                <a:ext uri="{FF2B5EF4-FFF2-40B4-BE49-F238E27FC236}">
                  <a16:creationId xmlns:a16="http://schemas.microsoft.com/office/drawing/2014/main" id="{7D5E0D1B-B17E-4F56-9A2E-6E8E59BBC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712" y1="42484" x2="47712" y2="42484"/>
                          <a14:backgroundMark x1="48856" y1="18791" x2="48856" y2="18791"/>
                          <a14:backgroundMark x1="51144" y1="15686" x2="51144" y2="15686"/>
                          <a14:backgroundMark x1="63399" y1="16176" x2="30556" y2="12745"/>
                          <a14:backgroundMark x1="60948" y1="22386" x2="34477" y2="15359"/>
                          <a14:backgroundMark x1="69444" y1="30719" x2="39542" y2="30065"/>
                          <a14:backgroundMark x1="39542" y1="30065" x2="35948" y2="31863"/>
                          <a14:backgroundMark x1="50000" y1="32026" x2="45261" y2="33824"/>
                          <a14:backgroundMark x1="43791" y1="34150" x2="46569" y2="34150"/>
                        </a14:backgroundRemoval>
                      </a14:imgEffect>
                      <a14:imgEffect>
                        <a14:colorTemperature colorTemp="5616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0" t="5024" r="18791" b="7965"/>
            <a:stretch/>
          </p:blipFill>
          <p:spPr bwMode="auto">
            <a:xfrm>
              <a:off x="8383191" y="1135856"/>
              <a:ext cx="1513769" cy="2107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0193CB-058C-FB2E-D2BF-B2353C5D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2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1BC9-89E1-479F-8EF9-EB07A9A8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3106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7593-BF67-4CC3-8441-CA728A5E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resource for </a:t>
            </a:r>
            <a:r>
              <a:rPr lang="en-US" dirty="0" err="1"/>
              <a:t>IQIP</a:t>
            </a:r>
            <a:r>
              <a:rPr lang="en-US" dirty="0"/>
              <a:t>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6969-2DCE-421E-9943-32D6B219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13809"/>
            <a:ext cx="10554574" cy="37449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This slide set is for training IQIP consultants to help prescribers give strong HPV vaccine recommendations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accompanying flyer should be shared with clinic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1313" algn="l"/>
              </a:tabLst>
            </a:pPr>
            <a:r>
              <a:rPr lang="en-US" sz="2000" dirty="0"/>
              <a:t>	representative and prescribers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These materials are also available at hpvIQ.org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D37A3C8-4CB2-418C-9A24-1B6BC928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49604-A75B-4A3F-8FBC-808A66B61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901" y="2958790"/>
            <a:ext cx="1887001" cy="2437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E857DA-B0B1-6402-4759-8F30B2B6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98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complex game of telephone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4B9686-5967-4D34-A3D8-59687946E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chemeClr val="bg2"/>
                </a:solidFill>
              </a:rPr>
              <a:t>The ideas from an IQIP visit may go </a:t>
            </a:r>
            <a:br>
              <a:rPr lang="en-US" sz="2600" dirty="0">
                <a:solidFill>
                  <a:schemeClr val="bg2"/>
                </a:solidFill>
              </a:rPr>
            </a:br>
            <a:r>
              <a:rPr lang="en-US" sz="2600" dirty="0">
                <a:solidFill>
                  <a:schemeClr val="bg2"/>
                </a:solidFill>
              </a:rPr>
              <a:t>through intermediaries</a:t>
            </a:r>
          </a:p>
          <a:p>
            <a:r>
              <a:rPr lang="en-US" sz="2000" dirty="0">
                <a:solidFill>
                  <a:schemeClr val="bg2"/>
                </a:solidFill>
              </a:rPr>
              <a:t>The </a:t>
            </a:r>
            <a:r>
              <a:rPr lang="en-US" sz="2000" dirty="0"/>
              <a:t>message</a:t>
            </a:r>
            <a:r>
              <a:rPr lang="en-US" sz="2000" dirty="0">
                <a:solidFill>
                  <a:schemeClr val="bg2"/>
                </a:solidFill>
              </a:rPr>
              <a:t> can get garbled—or lost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—at any point</a:t>
            </a:r>
          </a:p>
          <a:p>
            <a:r>
              <a:rPr lang="en-US" sz="2000" dirty="0">
                <a:solidFill>
                  <a:schemeClr val="bg2"/>
                </a:solidFill>
              </a:rPr>
              <a:t>To get the message to prescribers,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sharing clear and simple tools is critical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50EAF62-867B-498E-989D-3C1DFD4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92CF7-74FD-4753-99AE-341E945FBDF8}"/>
              </a:ext>
            </a:extLst>
          </p:cNvPr>
          <p:cNvSpPr/>
          <p:nvPr/>
        </p:nvSpPr>
        <p:spPr>
          <a:xfrm>
            <a:off x="7932718" y="2378544"/>
            <a:ext cx="2614198" cy="64008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2400" dirty="0">
                <a:solidFill>
                  <a:srgbClr val="F9DB0E"/>
                </a:solidFill>
              </a:rPr>
              <a:t>  IQIP Coordinator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657EF0-F28C-4C27-B736-701B2DCFCF83}"/>
              </a:ext>
            </a:extLst>
          </p:cNvPr>
          <p:cNvSpPr/>
          <p:nvPr/>
        </p:nvSpPr>
        <p:spPr>
          <a:xfrm>
            <a:off x="8212234" y="2970855"/>
            <a:ext cx="2334681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" tIns="18288" rIns="9144" bIns="18288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rgbClr val="F9DB0E"/>
                </a:solidFill>
              </a:rPr>
              <a:t>IQIP</a:t>
            </a:r>
            <a:r>
              <a:rPr lang="en-US" sz="2400" dirty="0">
                <a:solidFill>
                  <a:srgbClr val="F9DB0E"/>
                </a:solidFill>
              </a:rPr>
              <a:t> Consultant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21ABC-C899-4767-884A-B8D9C30D7470}"/>
              </a:ext>
            </a:extLst>
          </p:cNvPr>
          <p:cNvSpPr/>
          <p:nvPr/>
        </p:nvSpPr>
        <p:spPr>
          <a:xfrm>
            <a:off x="8706219" y="3566721"/>
            <a:ext cx="1840696" cy="64008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" tIns="18288" rIns="9144" bIns="18288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rgbClr val="F9DB0E"/>
                </a:solidFill>
              </a:rPr>
              <a:t>Clinic Rep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2367B33-0BA3-45E3-BEC1-1DC76EB06D97}"/>
              </a:ext>
            </a:extLst>
          </p:cNvPr>
          <p:cNvSpPr/>
          <p:nvPr/>
        </p:nvSpPr>
        <p:spPr>
          <a:xfrm>
            <a:off x="10746889" y="2379955"/>
            <a:ext cx="462579" cy="2982940"/>
          </a:xfrm>
          <a:prstGeom prst="downArrow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5D968-6722-45D9-B340-3C31E86CF412}"/>
              </a:ext>
            </a:extLst>
          </p:cNvPr>
          <p:cNvSpPr/>
          <p:nvPr/>
        </p:nvSpPr>
        <p:spPr>
          <a:xfrm>
            <a:off x="8906193" y="4158740"/>
            <a:ext cx="1640722" cy="640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" tIns="18288" rIns="9144" bIns="9144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9DB0E"/>
                </a:solidFill>
              </a:rPr>
              <a:t>Prescriber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D8408F-38A1-45ED-B1C8-4F07583134D6}"/>
              </a:ext>
            </a:extLst>
          </p:cNvPr>
          <p:cNvSpPr/>
          <p:nvPr/>
        </p:nvSpPr>
        <p:spPr>
          <a:xfrm>
            <a:off x="9270400" y="4774495"/>
            <a:ext cx="1276515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" tIns="0" rIns="9144" bIns="9144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9DB0E"/>
                </a:solidFill>
              </a:rPr>
              <a:t>Family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55C0D-5E03-837C-0C32-D5708027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12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608B-D738-4DDD-A263-82C32220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these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68BD-A230-4578-A7A6-58D40B9F1B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left half of each slide shows IQIP consultants how to motivate prescribers and improve their communication skills</a:t>
            </a:r>
          </a:p>
          <a:p>
            <a:pPr marL="290513" indent="-290513">
              <a:buFont typeface="Wingdings" panose="05000000000000000000" pitchFamily="2" charset="2"/>
              <a:buChar char="§"/>
            </a:pPr>
            <a:r>
              <a:rPr lang="en-US" sz="2000" dirty="0"/>
              <a:t>These are based on our experience leading hundreds of communication trainings</a:t>
            </a:r>
          </a:p>
          <a:p>
            <a:pPr marL="349250" indent="-3492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796BA-22FA-45CB-BB6C-87E26BAC12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>
                <a:solidFill>
                  <a:schemeClr val="accent1"/>
                </a:solidFill>
              </a:rPr>
              <a:t>right half of </a:t>
            </a:r>
            <a:r>
              <a:rPr lang="en-US" dirty="0">
                <a:solidFill>
                  <a:schemeClr val="accent1"/>
                </a:solidFill>
              </a:rPr>
              <a:t>each slide gives tools and facts for answering questions during IQIP visits</a:t>
            </a:r>
          </a:p>
          <a:p>
            <a:pPr marL="349250" indent="-3492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</a:rPr>
              <a:t>These are adapted from the Announcement Approach Training, a research-tested strategy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346CA-AD5B-455A-B9D5-40E32B3BF960}"/>
              </a:ext>
            </a:extLst>
          </p:cNvPr>
          <p:cNvPicPr/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49" y="676722"/>
            <a:ext cx="1587259" cy="199160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0F776E6-13A8-400C-B06A-ACB96DCB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8125E-8C22-E12F-D734-0C6A76FE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24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1BC9-89E1-479F-8EF9-EB07A9A8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5000" dirty="0"/>
              <a:t>Motivating prescribers</a:t>
            </a:r>
          </a:p>
        </p:txBody>
      </p:sp>
    </p:spTree>
    <p:extLst>
      <p:ext uri="{BB962C8B-B14F-4D97-AF65-F5344CB8AC3E}">
        <p14:creationId xmlns:p14="http://schemas.microsoft.com/office/powerpoint/2010/main" val="423197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C4EC65-EF82-4C6A-A178-264F04EA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HPV vaccination matters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102C76-6F41-4C47-B7A2-2DF6CDD9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589522" cy="3636511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dirty="0"/>
              <a:t>Prescribers need to know HPV vaccine matters for adolescents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Many don’t know that HPV causes 6 cancers, over 34,000 every year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Consider sharing a brief video of someone affected by HPV cancer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of relevant videos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Figure 1: Numbers of U.S. Cancers Caused by HPV" title="Figure 1: Numbers of U.S. Cancers Caused by HPV">
            <a:extLst>
              <a:ext uri="{FF2B5EF4-FFF2-40B4-BE49-F238E27FC236}">
                <a16:creationId xmlns:a16="http://schemas.microsoft.com/office/drawing/2014/main" id="{960C45BF-32A8-4240-A1BA-9355AD2A1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974" y="1756700"/>
            <a:ext cx="5933666" cy="4260489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CB8AF84-08DB-42E6-8469-5F857E1C39E2}"/>
              </a:ext>
            </a:extLst>
          </p:cNvPr>
          <p:cNvSpPr txBox="1">
            <a:spLocks/>
          </p:cNvSpPr>
          <p:nvPr/>
        </p:nvSpPr>
        <p:spPr>
          <a:xfrm>
            <a:off x="9926020" y="1114744"/>
            <a:ext cx="2265980" cy="9983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HPV causes</a:t>
            </a:r>
            <a:br>
              <a:rPr lang="en-US" dirty="0"/>
            </a:br>
            <a:r>
              <a:rPr lang="en-US" dirty="0"/>
              <a:t>6 cancers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B4D0D-9E29-4C51-B082-2579223F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8" y="6103034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en-US" altLang="en-US" sz="1400" dirty="0">
                <a:solidFill>
                  <a:schemeClr val="tx2"/>
                </a:solidFill>
                <a:latin typeface="+mn-lt"/>
                <a:ea typeface="+mn-ea"/>
              </a:rPr>
              <a:t>President’s Cancer Panel Annual Report, 2018, slide courtesy of Dr. Brewer 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72440CB-5E07-4D68-9C1E-61107DD2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9" y="6410812"/>
            <a:ext cx="809142" cy="3319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28683-4242-4354-6D26-B562317E9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816" y="6479348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39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EEBD-2E43-4455-89A9-460C60EE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HPV vaccination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5E42B-C459-487D-9E16-C3B08F4F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53BB-8899-43C8-A0E6-478E5F12D9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In our experience, most prescribers believe HPV vaccine is effective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Even so, they are often surprised by how large an impact it is already having in preventing precancers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00851-440C-4240-95B3-AE09451E3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Effectiveness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A study of 1.6 million women found that HPV vaccination before age 17 reduced cervical cancer incidence by 90%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A3C27-B1E6-41F6-89E4-60F2925C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996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</a:rPr>
              <a:t>Lei, et al., 2020, </a:t>
            </a:r>
            <a:r>
              <a:rPr lang="en-US" sz="1400" i="1" dirty="0">
                <a:solidFill>
                  <a:schemeClr val="tx2"/>
                </a:solidFill>
                <a:latin typeface="+mn-lt"/>
                <a:ea typeface="+mn-ea"/>
              </a:rPr>
              <a:t>NEJM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</a:rPr>
              <a:t>  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AB36D-FF01-8CDB-A3DE-5A5E1A31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09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EEBD-2E43-4455-89A9-460C60EE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HPV vaccination is safe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E4C4-8F45-4547-AFF1-24435A56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9C50E-733D-4937-8D5F-D66B52449F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Most trainings have at least one question we can’t answer, usually about a rare safety concern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Answer the question if you can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For the rest, say you will get back to them, and follow through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CDC has the answers to these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8A1D2-1AC6-4A24-ADB7-9B3FC579CB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pPr marL="0" lvl="1" indent="0" algn="ctr">
              <a:buNone/>
            </a:pPr>
            <a:r>
              <a:rPr lang="en-US" sz="2600" dirty="0">
                <a:solidFill>
                  <a:schemeClr val="accent1"/>
                </a:solidFill>
              </a:rPr>
              <a:t>Safety</a:t>
            </a:r>
          </a:p>
          <a:p>
            <a:pPr marL="396875" lvl="1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403225" lvl="1" indent="-40322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109 studies have looked at 2.5 million people in 6 countries </a:t>
            </a:r>
          </a:p>
          <a:p>
            <a:pPr marL="403225" lvl="1" indent="-40322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No serious adverse events beyond what is typical for other teen vaccines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(such as fainting)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92011-92DC-49EB-8BB3-97522CF6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9073"/>
            <a:ext cx="11267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  <a:tabLst>
                <a:tab pos="8229600" algn="l"/>
                <a:tab pos="8689975" algn="l"/>
              </a:tabLst>
            </a:pPr>
            <a:r>
              <a:rPr lang="da-DK" sz="1400" dirty="0">
                <a:solidFill>
                  <a:schemeClr val="tx2"/>
                </a:solidFill>
                <a:latin typeface="+mn-lt"/>
                <a:ea typeface="+mn-ea"/>
              </a:rPr>
              <a:t>Phillips, et al., 2017, </a:t>
            </a:r>
            <a:r>
              <a:rPr lang="da-DK" sz="1400" i="1" dirty="0">
                <a:solidFill>
                  <a:schemeClr val="tx2"/>
                </a:solidFill>
                <a:latin typeface="+mn-lt"/>
                <a:ea typeface="+mn-ea"/>
              </a:rPr>
              <a:t>Drug Safety</a:t>
            </a:r>
            <a:endParaRPr lang="en-US" alt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34FBA-D771-889A-C8C4-C0936A3A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396" y="6422889"/>
            <a:ext cx="6584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2020, The University of North Carolina at Chapel Hill. All rights reserved.</a:t>
            </a:r>
            <a:r>
              <a:rPr lang="en-US" altLang="en-US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226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HPV IQ">
      <a:dk1>
        <a:srgbClr val="0F628C"/>
      </a:dk1>
      <a:lt1>
        <a:srgbClr val="FFFFFF"/>
      </a:lt1>
      <a:dk2>
        <a:srgbClr val="333433"/>
      </a:dk2>
      <a:lt2>
        <a:srgbClr val="636363"/>
      </a:lt2>
      <a:accent1>
        <a:srgbClr val="10618C"/>
      </a:accent1>
      <a:accent2>
        <a:srgbClr val="A6DCEA"/>
      </a:accent2>
      <a:accent3>
        <a:srgbClr val="CDEDF9"/>
      </a:accent3>
      <a:accent4>
        <a:srgbClr val="F6FBFE"/>
      </a:accent4>
      <a:accent5>
        <a:srgbClr val="9AE3D5"/>
      </a:accent5>
      <a:accent6>
        <a:srgbClr val="72C2B4"/>
      </a:accent6>
      <a:hlink>
        <a:srgbClr val="14608D"/>
      </a:hlink>
      <a:folHlink>
        <a:srgbClr val="A5A5A5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42BBF5-188B-A249-A929-DC0A5CB8526F}" vid="{912595FD-8277-EB49-B22A-9C5A713D8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CD8B1B1AA8C4E9C240C7AF5D85200" ma:contentTypeVersion="16" ma:contentTypeDescription="Create a new document." ma:contentTypeScope="" ma:versionID="867cfc82f40ca1a9d620eff92a79bfe8">
  <xsd:schema xmlns:xsd="http://www.w3.org/2001/XMLSchema" xmlns:xs="http://www.w3.org/2001/XMLSchema" xmlns:p="http://schemas.microsoft.com/office/2006/metadata/properties" xmlns:ns2="f16131a8-343f-49fb-b4db-2da375c11ca2" xmlns:ns3="52df04f8-d83f-4943-959d-662ac0f920b2" targetNamespace="http://schemas.microsoft.com/office/2006/metadata/properties" ma:root="true" ma:fieldsID="414da75edb737f8c9749c3ef72e22fb2" ns2:_="" ns3:_="">
    <xsd:import namespace="f16131a8-343f-49fb-b4db-2da375c11ca2"/>
    <xsd:import namespace="52df04f8-d83f-4943-959d-662ac0f92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131a8-343f-49fb-b4db-2da375c11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f04f8-d83f-4943-959d-662ac0f92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611cb8-579d-414e-afb5-4c2f4f6ae9da}" ma:internalName="TaxCatchAll" ma:showField="CatchAllData" ma:web="52df04f8-d83f-4943-959d-662ac0f92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6131a8-343f-49fb-b4db-2da375c11ca2">
      <Terms xmlns="http://schemas.microsoft.com/office/infopath/2007/PartnerControls"/>
    </lcf76f155ced4ddcb4097134ff3c332f>
    <TaxCatchAll xmlns="52df04f8-d83f-4943-959d-662ac0f920b2" xsi:nil="true"/>
  </documentManagement>
</p:properties>
</file>

<file path=customXml/itemProps1.xml><?xml version="1.0" encoding="utf-8"?>
<ds:datastoreItem xmlns:ds="http://schemas.openxmlformats.org/officeDocument/2006/customXml" ds:itemID="{8CA681E1-A1A8-4073-9937-37414E907CFA}"/>
</file>

<file path=customXml/itemProps2.xml><?xml version="1.0" encoding="utf-8"?>
<ds:datastoreItem xmlns:ds="http://schemas.openxmlformats.org/officeDocument/2006/customXml" ds:itemID="{394D3AE7-259D-4DD7-8F2E-D0A59EE01C52}"/>
</file>

<file path=customXml/itemProps3.xml><?xml version="1.0" encoding="utf-8"?>
<ds:datastoreItem xmlns:ds="http://schemas.openxmlformats.org/officeDocument/2006/customXml" ds:itemID="{23E52EF3-908C-4C39-8B9E-B593C51E3CE2}"/>
</file>

<file path=docProps/app.xml><?xml version="1.0" encoding="utf-8"?>
<Properties xmlns="http://schemas.openxmlformats.org/officeDocument/2006/extended-properties" xmlns:vt="http://schemas.openxmlformats.org/officeDocument/2006/docPropsVTypes">
  <Template>HPVIQ-template-v4</Template>
  <TotalTime>1504</TotalTime>
  <Words>1137</Words>
  <Application>Microsoft Office PowerPoint</Application>
  <PresentationFormat>Widescreen</PresentationFormat>
  <Paragraphs>154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Trebuchet MS</vt:lpstr>
      <vt:lpstr>Wingdings</vt:lpstr>
      <vt:lpstr>Wingdings 2</vt:lpstr>
      <vt:lpstr>Quotable</vt:lpstr>
      <vt:lpstr>Improving Prescribers’  HPV Vaccine Communication</vt:lpstr>
      <vt:lpstr>Overview</vt:lpstr>
      <vt:lpstr>A resource for IQIP consultants</vt:lpstr>
      <vt:lpstr>A complex game of telephone</vt:lpstr>
      <vt:lpstr>How to use these slides</vt:lpstr>
      <vt:lpstr> Motivating prescribers</vt:lpstr>
      <vt:lpstr>HPV vaccination matters</vt:lpstr>
      <vt:lpstr>HPV vaccination works</vt:lpstr>
      <vt:lpstr>HPV vaccination is safe</vt:lpstr>
      <vt:lpstr>Prescriber recommendations matter</vt:lpstr>
      <vt:lpstr>Skills building</vt:lpstr>
      <vt:lpstr>PowerPoint Presentation</vt:lpstr>
      <vt:lpstr>Step 1. Use a presumptive  announcement</vt:lpstr>
      <vt:lpstr>How to give a presumptive announcement</vt:lpstr>
      <vt:lpstr>If a parent is hesitant... Step 2. Ask for their main concern </vt:lpstr>
      <vt:lpstr>Use research-tested messages  for hesitant parents</vt:lpstr>
      <vt:lpstr>If you hear “no”… Step 3. Try again another day</vt:lpstr>
      <vt:lpstr>The Announcement Approach Training</vt:lpstr>
      <vt:lpstr>The Announcement Approach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Prescribers’ HPV Vaccine Communication</dc:title>
  <dc:creator>Alton Dailey, Susan</dc:creator>
  <cp:lastModifiedBy>Heisler-MacKinnon, Jennifer</cp:lastModifiedBy>
  <cp:revision>64</cp:revision>
  <dcterms:created xsi:type="dcterms:W3CDTF">2020-12-02T19:16:42Z</dcterms:created>
  <dcterms:modified xsi:type="dcterms:W3CDTF">2025-08-11T19:29:30Z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0x010100957CD8B1B1AA8C4E9C240C7AF5D85200</vt:lpwstr>
  </property>
</Properties>
</file>